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79" r:id="rId6"/>
    <p:sldId id="278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92" r:id="rId15"/>
    <p:sldId id="293" r:id="rId16"/>
    <p:sldId id="287" r:id="rId17"/>
    <p:sldId id="288" r:id="rId18"/>
    <p:sldId id="289" r:id="rId19"/>
    <p:sldId id="290" r:id="rId20"/>
    <p:sldId id="291" r:id="rId21"/>
    <p:sldId id="294" r:id="rId22"/>
    <p:sldId id="295" r:id="rId23"/>
    <p:sldId id="296" r:id="rId24"/>
    <p:sldId id="297" r:id="rId25"/>
    <p:sldId id="274" r:id="rId26"/>
    <p:sldId id="277" r:id="rId27"/>
    <p:sldId id="275" r:id="rId28"/>
    <p:sldId id="276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E0777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21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/>
          <p:cNvSpPr>
            <a:spLocks noChangeArrowheads="1"/>
          </p:cNvSpPr>
          <p:nvPr userDrawn="1"/>
        </p:nvSpPr>
        <p:spPr bwMode="auto">
          <a:xfrm>
            <a:off x="7358743" y="6358256"/>
            <a:ext cx="4833257" cy="4571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7000">
                <a:srgbClr val="C00000"/>
              </a:gs>
            </a:gsLst>
            <a:lin ang="2700000" scaled="0"/>
            <a:tileRect/>
          </a:gradFill>
          <a:ln>
            <a:noFill/>
          </a:ln>
        </p:spPr>
        <p:txBody>
          <a:bodyPr wrap="none"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2"/>
              </a:buBlip>
              <a:defRPr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en-US" altLang="zh-CN" sz="140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520802" y="6449314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机械与动力工程学院复杂动力一班</a:t>
            </a:r>
            <a:endParaRPr lang="zh-CN" altLang="en-US" sz="1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6" name="Picture 2" descr="http://vi.sjtu.edu.cn/uploads/files/22fc9c46e0998e2454d64f7eda901595-d2c02ba527abb94ad97653e36bbac8a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066"/>
            <a:ext cx="2737427" cy="90000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lnSpc>
                <a:spcPct val="125000"/>
              </a:lnSpc>
              <a:defRPr sz="6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106228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7358743" y="6358256"/>
            <a:ext cx="4833257" cy="4571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7000">
                <a:srgbClr val="C00000"/>
              </a:gs>
            </a:gsLst>
            <a:lin ang="2700000" scaled="0"/>
            <a:tileRect/>
          </a:gradFill>
          <a:ln>
            <a:noFill/>
          </a:ln>
        </p:spPr>
        <p:txBody>
          <a:bodyPr wrap="none"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2"/>
              </a:buBlip>
              <a:defRPr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en-US" altLang="zh-CN" sz="140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Rectangle 8"/>
          <p:cNvSpPr>
            <a:spLocks noChangeArrowheads="1"/>
          </p:cNvSpPr>
          <p:nvPr userDrawn="1"/>
        </p:nvSpPr>
        <p:spPr bwMode="auto">
          <a:xfrm>
            <a:off x="-1" y="816561"/>
            <a:ext cx="5760000" cy="45719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C00000"/>
              </a:gs>
            </a:gsLst>
            <a:lin ang="2700000" scaled="0"/>
            <a:tileRect/>
          </a:gradFill>
          <a:ln>
            <a:noFill/>
          </a:ln>
        </p:spPr>
        <p:txBody>
          <a:bodyPr wrap="none"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2"/>
              </a:buBlip>
              <a:defRPr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en-US" altLang="zh-CN" sz="140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4" name="Picture 2" descr="http://vi.sjtu.edu.cn/uploads/files/22fc9c46e0998e2454d64f7eda901595-d2c02ba527abb94ad97653e36bbac8a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066"/>
            <a:ext cx="2737427" cy="900000"/>
          </a:xfrm>
          <a:prstGeom prst="rect">
            <a:avLst/>
          </a:prstGeom>
          <a:noFill/>
        </p:spPr>
      </p:pic>
      <p:sp>
        <p:nvSpPr>
          <p:cNvPr id="8" name="文本框 7"/>
          <p:cNvSpPr txBox="1"/>
          <p:nvPr userDrawn="1"/>
        </p:nvSpPr>
        <p:spPr>
          <a:xfrm>
            <a:off x="8520802" y="6449314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机械与动力工程学院复杂动力一班</a:t>
            </a:r>
            <a:endParaRPr lang="zh-CN" altLang="en-US" sz="1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F3B4E-FB7B-4F60-9B38-1BE9A562BF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2A7DC-9266-4FD5-86E3-B8F7E648D5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jpeg"/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GIF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1.GIF"/><Relationship Id="rId6" Type="http://schemas.openxmlformats.org/officeDocument/2006/relationships/image" Target="../media/image50.GIF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tags" Target="../tags/tag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GIF"/><Relationship Id="rId1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235" y="1455420"/>
            <a:ext cx="10463530" cy="2548890"/>
          </a:xfrm>
        </p:spPr>
        <p:txBody>
          <a:bodyPr>
            <a:noAutofit/>
          </a:bodyPr>
          <a:lstStyle/>
          <a:p>
            <a:r>
              <a:rPr lang="zh-CN" altLang="en-US" sz="6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火灾火源探测小车</a:t>
            </a:r>
            <a:br>
              <a:rPr lang="zh-CN" altLang="en-US" sz="6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sz="6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设计评审</a:t>
            </a:r>
            <a:endParaRPr lang="zh-CN" altLang="en-US" sz="6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99" y="4499698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>
                <a:solidFill>
                  <a:srgbClr val="000066"/>
                </a:solidFill>
              </a:rPr>
              <a:t>第五组</a:t>
            </a:r>
            <a:endParaRPr lang="en-US" altLang="zh-CN" dirty="0">
              <a:solidFill>
                <a:srgbClr val="000066"/>
              </a:solidFill>
            </a:endParaRPr>
          </a:p>
          <a:p>
            <a:r>
              <a:rPr lang="zh-CN" altLang="en-US" dirty="0">
                <a:solidFill>
                  <a:srgbClr val="000066"/>
                </a:solidFill>
              </a:rPr>
              <a:t>吴星泽、徐力、王世年、焦光磊、衣峰</a:t>
            </a:r>
            <a:endParaRPr lang="en-US" altLang="zh-CN" dirty="0">
              <a:solidFill>
                <a:srgbClr val="000066"/>
              </a:solidFill>
            </a:endParaRPr>
          </a:p>
          <a:p>
            <a:r>
              <a:rPr lang="en-US" altLang="zh-CN" dirty="0">
                <a:solidFill>
                  <a:srgbClr val="000066"/>
                </a:solidFill>
              </a:rPr>
              <a:t>2021-06-17</a:t>
            </a:r>
            <a:endParaRPr lang="zh-CN" altLang="en-US" dirty="0">
              <a:solidFill>
                <a:srgbClr val="00006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7376" y="95416"/>
            <a:ext cx="3164649" cy="65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主要模块及设计</a:t>
            </a:r>
            <a:endParaRPr lang="zh-CN" altLang="en-US" sz="28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8883" y="946206"/>
            <a:ext cx="2502608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2.4 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红外避障模块</a:t>
            </a:r>
            <a:endParaRPr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6319" y="3493546"/>
            <a:ext cx="5133097" cy="310807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0683" y="1718518"/>
            <a:ext cx="10950633" cy="1880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该传感器具有一对红外发射管与接收管，发射管发射一定频率的红外线在一定的范围内，如果没有障碍物，发射出去的红外线，会因传播的距离越来越远而逐渐减弱，最后消失。如果前方有障碍物，红外线反射回来后会被接收管所接收。我们通过检测相关引脚的电平状态，让小车做出相应的动作。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2017-07-25_171803"/>
          <p:cNvPicPr/>
          <p:nvPr/>
        </p:nvPicPr>
        <p:blipFill>
          <a:blip r:embed="rId2"/>
          <a:stretch>
            <a:fillRect/>
          </a:stretch>
        </p:blipFill>
        <p:spPr>
          <a:xfrm>
            <a:off x="8753977" y="3795161"/>
            <a:ext cx="1971395" cy="2345055"/>
          </a:xfrm>
          <a:prstGeom prst="rect">
            <a:avLst/>
          </a:prstGeom>
        </p:spPr>
      </p:pic>
      <p:sp>
        <p:nvSpPr>
          <p:cNvPr id="8" name="灯片编号占位符 1"/>
          <p:cNvSpPr>
            <a:spLocks noGrp="1"/>
          </p:cNvSpPr>
          <p:nvPr/>
        </p:nvSpPr>
        <p:spPr>
          <a:xfrm>
            <a:off x="10857908" y="43657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3781C-E1F6-4315-A39D-61273F2E0596}" type="slidenum">
              <a:rPr lang="zh-CN" altLang="en-US" sz="1600" smtClean="0"/>
            </a:fld>
            <a:endParaRPr lang="zh-CN" altLang="en-US" sz="1600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7376" y="95416"/>
            <a:ext cx="3164649" cy="65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主要模块及设计</a:t>
            </a:r>
            <a:endParaRPr lang="zh-CN" altLang="en-US" sz="28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8883" y="946206"/>
            <a:ext cx="1863011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2.5 GPS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模块</a:t>
            </a:r>
            <a:endParaRPr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509" y="2225354"/>
            <a:ext cx="5608806" cy="349331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96000" y="2102620"/>
            <a:ext cx="5710518" cy="373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串口调试：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模块的串口选择到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（黄色跳冒），通过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USB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口与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L76X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进行通信。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连接接天线，插上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USB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线，再连接到电脑。如图所示。连接之后，电源指示灯（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PWR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）长亮。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将天线的另一端放到可以看的到天的地方。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等待 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1S 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左右， 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TXD 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指示灯开始闪烁，表明有数据传输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灯片编号占位符 1"/>
          <p:cNvSpPr>
            <a:spLocks noGrp="1"/>
          </p:cNvSpPr>
          <p:nvPr/>
        </p:nvSpPr>
        <p:spPr>
          <a:xfrm>
            <a:off x="10857908" y="43657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3781C-E1F6-4315-A39D-61273F2E0596}" type="slidenum">
              <a:rPr lang="zh-CN" altLang="en-US" sz="1600" smtClean="0"/>
            </a:fld>
            <a:endParaRPr lang="zh-CN" altLang="en-US" sz="1600" dirty="0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7376" y="95416"/>
            <a:ext cx="3164649" cy="65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主要模块及设计</a:t>
            </a:r>
            <a:endParaRPr lang="zh-CN" altLang="en-US" sz="28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8883" y="946206"/>
            <a:ext cx="2811988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2.6 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红外热成像模块</a:t>
            </a:r>
            <a:endParaRPr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1334" t="11946" r="50832" b="23698"/>
          <a:stretch>
            <a:fillRect/>
          </a:stretch>
        </p:blipFill>
        <p:spPr>
          <a:xfrm>
            <a:off x="833755" y="2592705"/>
            <a:ext cx="4871720" cy="3500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8883" y="1773782"/>
            <a:ext cx="6302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串口驱动为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JM_MLX90640X_M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，具体调试步骤如下：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51344" t="39367" r="3051" b="11252"/>
          <a:stretch>
            <a:fillRect/>
          </a:stretch>
        </p:blipFill>
        <p:spPr>
          <a:xfrm>
            <a:off x="8844513" y="1855694"/>
            <a:ext cx="2838604" cy="3017198"/>
          </a:xfrm>
          <a:prstGeom prst="rect">
            <a:avLst/>
          </a:prstGeom>
        </p:spPr>
      </p:pic>
      <p:sp>
        <p:nvSpPr>
          <p:cNvPr id="8" name="灯片编号占位符 1"/>
          <p:cNvSpPr>
            <a:spLocks noGrp="1"/>
          </p:cNvSpPr>
          <p:nvPr/>
        </p:nvSpPr>
        <p:spPr>
          <a:xfrm>
            <a:off x="10857908" y="43657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3781C-E1F6-4315-A39D-61273F2E0596}" type="slidenum">
              <a:rPr lang="zh-CN" altLang="en-US" sz="1600" smtClean="0"/>
            </a:fld>
            <a:endParaRPr lang="zh-CN" altLang="en-US" sz="1600" dirty="0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7376" y="95416"/>
            <a:ext cx="3164649" cy="65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主要模块及设计</a:t>
            </a:r>
            <a:endParaRPr lang="zh-CN" altLang="en-US" sz="28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8883" y="946206"/>
            <a:ext cx="2502608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2.7 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树莓派主控板</a:t>
            </a:r>
            <a:endParaRPr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 descr="2017-09-09_153919"/>
          <p:cNvPicPr/>
          <p:nvPr/>
        </p:nvPicPr>
        <p:blipFill>
          <a:blip r:embed="rId1"/>
          <a:stretch>
            <a:fillRect/>
          </a:stretch>
        </p:blipFill>
        <p:spPr>
          <a:xfrm>
            <a:off x="1158614" y="2162997"/>
            <a:ext cx="5270500" cy="3338830"/>
          </a:xfrm>
          <a:prstGeom prst="rect">
            <a:avLst/>
          </a:prstGeom>
        </p:spPr>
      </p:pic>
      <p:pic>
        <p:nvPicPr>
          <p:cNvPr id="5" name="图片 4" descr="2017-08-29_180130"/>
          <p:cNvPicPr/>
          <p:nvPr/>
        </p:nvPicPr>
        <p:blipFill>
          <a:blip r:embed="rId2"/>
          <a:stretch>
            <a:fillRect/>
          </a:stretch>
        </p:blipFill>
        <p:spPr>
          <a:xfrm>
            <a:off x="6591543" y="1803269"/>
            <a:ext cx="5269865" cy="4058285"/>
          </a:xfrm>
          <a:prstGeom prst="rect">
            <a:avLst/>
          </a:prstGeom>
        </p:spPr>
      </p:pic>
      <p:sp>
        <p:nvSpPr>
          <p:cNvPr id="8" name="灯片编号占位符 1"/>
          <p:cNvSpPr>
            <a:spLocks noGrp="1"/>
          </p:cNvSpPr>
          <p:nvPr/>
        </p:nvSpPr>
        <p:spPr>
          <a:xfrm>
            <a:off x="10857908" y="43657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3781C-E1F6-4315-A39D-61273F2E0596}" type="slidenum">
              <a:rPr lang="zh-CN" altLang="en-US" sz="1600" smtClean="0"/>
            </a:fld>
            <a:endParaRPr lang="zh-CN" altLang="en-US" sz="1600" dirty="0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7376" y="95416"/>
            <a:ext cx="3164649" cy="65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主要模块及设计</a:t>
            </a:r>
            <a:endParaRPr lang="zh-CN" altLang="en-US" sz="28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8883" y="946206"/>
            <a:ext cx="2811988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2.8 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零部件型号规格</a:t>
            </a:r>
            <a:endParaRPr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320871" y="892777"/>
          <a:ext cx="5799194" cy="5869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935"/>
                <a:gridCol w="1604032"/>
                <a:gridCol w="436089"/>
                <a:gridCol w="1428024"/>
                <a:gridCol w="820162"/>
                <a:gridCol w="1118952"/>
              </a:tblGrid>
              <a:tr h="297671">
                <a:tc gridSpan="6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零部件型号规格表</a:t>
                      </a:r>
                      <a:endParaRPr lang="zh-CN" altLang="en-US" sz="16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15868"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零部件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数量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型号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规格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材料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243136">
                <a:tc rowSpan="5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控制系统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树莓派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树莓派</a:t>
                      </a:r>
                      <a:r>
                        <a:rPr lang="en-US" sz="12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4B+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16GB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868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树莓派散热器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铜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215868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扩展板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BST-4WD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v4.0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868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蓝牙模块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zs-040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4.0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215868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电池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PR12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12V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锂电池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868">
                <a:tc rowSpan="7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车体结构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铝合金车底板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铝合金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215868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车体上层扩展板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 dirty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亚克力板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868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轮胎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橡胶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215868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直流减速电机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GM12-N20VA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868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电机固定支架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碳钢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267564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螺丝螺母</a:t>
                      </a:r>
                      <a:endParaRPr lang="zh-CN" altLang="en-US" sz="11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N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M3/M2.5/M2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6/8/10mm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铜、碳钢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868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车体外壳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亚克力板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215868">
                <a:tc rowSpan="6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外设部件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防火涂层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防火硅胶涂料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868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云台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亚克力板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215868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电机风扇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塑料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8083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广角摄像机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ZEROWH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500W像素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215868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舵机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TS-90A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9g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868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蜂鸣器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YB-MVR02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ver1.0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215868">
                <a:tc rowSpan="5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传感器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超声波避障模块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ultraseonic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500cm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7564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GPS</a:t>
                      </a: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模块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L76X GPS HAT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&lt;2.5mCEP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215868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烟雾传感器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MQ-2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868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火焰传感器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sensor-serious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红外测温点阵传感器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JM_MLX90640_M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32x24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 dirty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灯片编号占位符 1"/>
          <p:cNvSpPr>
            <a:spLocks noGrp="1"/>
          </p:cNvSpPr>
          <p:nvPr/>
        </p:nvSpPr>
        <p:spPr>
          <a:xfrm>
            <a:off x="10857908" y="43657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3781C-E1F6-4315-A39D-61273F2E0596}" type="slidenum">
              <a:rPr lang="zh-CN" altLang="en-US" sz="1600" smtClean="0"/>
            </a:fld>
            <a:endParaRPr lang="zh-CN" altLang="en-US" sz="1600" dirty="0" smtClean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7376" y="95416"/>
            <a:ext cx="3068469" cy="65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核心功能的调试</a:t>
            </a:r>
            <a:endParaRPr lang="zh-CN" altLang="en-US" sz="28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8883" y="946206"/>
            <a:ext cx="2811988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3.1 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定位功能的实现</a:t>
            </a:r>
            <a:endParaRPr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343" y="1522454"/>
            <a:ext cx="5949982" cy="201922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43876" y="1122344"/>
            <a:ext cx="3853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GPS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模块在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PC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端输出的原始内容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2654" y="3904385"/>
            <a:ext cx="116397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effectLst/>
                <a:latin typeface="Roboto" panose="02000000000000000000" pitchFamily="2" charset="0"/>
              </a:rPr>
              <a:t>$GNGLL</a:t>
            </a:r>
            <a:endParaRPr lang="en-US" altLang="zh-CN" b="0" i="0" dirty="0">
              <a:effectLst/>
              <a:latin typeface="Roboto" panose="02000000000000000000" pitchFamily="2" charset="0"/>
            </a:endParaRPr>
          </a:p>
          <a:p>
            <a:r>
              <a:rPr lang="en-US" altLang="zh-CN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&lt;1&gt;3101.5979 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纬度，度分格式（前导位数不足则补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0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）</a:t>
            </a:r>
            <a:b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&lt;2&gt;N 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北纬或南纬</a:t>
            </a:r>
            <a:b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&lt;3&gt;12126.0120 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经度，度分格式（前导位数不足则补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0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）</a:t>
            </a:r>
            <a:b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&lt;4&gt;E 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东经或西经</a:t>
            </a:r>
            <a:b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&lt;5&gt;1111142.000 UTC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时间，</a:t>
            </a:r>
            <a:r>
              <a:rPr lang="en-US" altLang="zh-CN" b="0" i="0" dirty="0" err="1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hhmmss.sss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格式</a:t>
            </a:r>
            <a:b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&lt;6&gt;A 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状态，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A=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定位，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V=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未定位</a:t>
            </a:r>
            <a:b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&lt;7&gt;A 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模式指示，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A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－自动模式；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D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－差分模式；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E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－估算（航位推算）模式；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M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－手动输入模式；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S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－模拟器模式</a:t>
            </a:r>
            <a:b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&lt;8&gt;45 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校验值</a:t>
            </a:r>
            <a:b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2654" y="3341623"/>
            <a:ext cx="263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原始数据表示的意义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灯片编号占位符 1"/>
          <p:cNvSpPr>
            <a:spLocks noGrp="1"/>
          </p:cNvSpPr>
          <p:nvPr/>
        </p:nvSpPr>
        <p:spPr>
          <a:xfrm>
            <a:off x="10857908" y="43657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3781C-E1F6-4315-A39D-61273F2E0596}" type="slidenum">
              <a:rPr lang="zh-CN" altLang="en-US" sz="1600" smtClean="0"/>
            </a:fld>
            <a:endParaRPr lang="zh-CN" altLang="en-US" sz="1600" dirty="0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7376" y="95416"/>
            <a:ext cx="3068469" cy="65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核心功能的调试</a:t>
            </a:r>
            <a:endParaRPr lang="zh-CN" altLang="en-US" sz="28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8883" y="946206"/>
            <a:ext cx="2811988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3.1 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定位功能的实现</a:t>
            </a:r>
            <a:endParaRPr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9083" y="2200513"/>
            <a:ext cx="6035708" cy="4191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 N</a:t>
            </a:r>
            <a:r>
              <a:rPr lang="zh-CN" altLang="en-US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（北纬） 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3101</a:t>
            </a:r>
            <a:r>
              <a:rPr lang="en-US" altLang="zh-CN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.5979</a:t>
            </a:r>
            <a:br>
              <a:rPr lang="en-US" altLang="zh-CN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 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3101</a:t>
            </a:r>
            <a:r>
              <a:rPr lang="en-US" altLang="zh-CN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.5979 ÷ 100 =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31.01</a:t>
            </a:r>
            <a:r>
              <a:rPr lang="en-US" altLang="zh-CN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5979</a:t>
            </a:r>
            <a:r>
              <a:rPr lang="zh-CN" altLang="en-US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（取整）</a:t>
            </a:r>
            <a:r>
              <a:rPr lang="en-US" altLang="zh-CN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 31</a:t>
            </a:r>
            <a:br>
              <a:rPr lang="en-US" altLang="zh-CN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  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01</a:t>
            </a:r>
            <a:r>
              <a:rPr lang="en-US" altLang="zh-CN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5979 ÷ 60 = 0266.3</a:t>
            </a:r>
            <a:br>
              <a:rPr lang="en-US" altLang="zh-CN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得到以度形式的纬度坐标为 </a:t>
            </a:r>
            <a:r>
              <a:rPr lang="en-US" altLang="zh-CN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 31.02663°</a:t>
            </a:r>
            <a:br>
              <a:rPr lang="en-US" altLang="zh-CN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 E</a:t>
            </a:r>
            <a:r>
              <a:rPr lang="zh-CN" altLang="en-US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（东经） </a:t>
            </a:r>
            <a:r>
              <a:rPr lang="en-US" altLang="zh-CN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12126.0120</a:t>
            </a:r>
            <a:br>
              <a:rPr lang="en-US" altLang="zh-CN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 </a:t>
            </a:r>
            <a:r>
              <a:rPr lang="en-US" altLang="zh-CN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12126.0120 ÷100 = 121.260120 </a:t>
            </a:r>
            <a:r>
              <a:rPr lang="zh-CN" altLang="en-US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（取整）</a:t>
            </a:r>
            <a:r>
              <a:rPr lang="en-US" altLang="zh-CN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 121</a:t>
            </a:r>
            <a:br>
              <a:rPr lang="en-US" altLang="zh-CN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 </a:t>
            </a:r>
            <a:r>
              <a:rPr lang="en-US" altLang="zh-CN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260120÷60 = 4335.3</a:t>
            </a:r>
            <a:br>
              <a:rPr lang="en-US" altLang="zh-CN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得到以度形式的经度坐标为 </a:t>
            </a:r>
            <a:r>
              <a:rPr lang="en-US" altLang="zh-CN" sz="2000" i="0" dirty="0"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 121.43353°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54992" y="1892446"/>
            <a:ext cx="269817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0"/>
                <a:solidFill>
                  <a:srgbClr val="00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经纬度转换公式</a:t>
            </a:r>
            <a:endParaRPr lang="zh-CN" altLang="en-US" sz="2800" b="1" cap="none" spc="0" dirty="0">
              <a:ln w="0"/>
              <a:solidFill>
                <a:srgbClr val="00006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8387" y="5874110"/>
            <a:ext cx="4430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GPS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定位结果和实际对比，基本一致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631305" y="2482215"/>
            <a:ext cx="5363210" cy="3148330"/>
            <a:chOff x="10155" y="2580"/>
            <a:chExt cx="8446" cy="495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5" y="2580"/>
              <a:ext cx="8447" cy="4959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4959" y="5483"/>
              <a:ext cx="545" cy="4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4589" y="4818"/>
              <a:ext cx="1636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dirty="0">
                  <a:solidFill>
                    <a:srgbClr val="FF0000"/>
                  </a:solidFill>
                </a:rPr>
                <a:t>所在地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743" y="5506"/>
              <a:ext cx="1636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dirty="0">
                  <a:solidFill>
                    <a:srgbClr val="FF0000"/>
                  </a:solidFill>
                </a:rPr>
                <a:t>定位点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灯片编号占位符 1"/>
          <p:cNvSpPr>
            <a:spLocks noGrp="1"/>
          </p:cNvSpPr>
          <p:nvPr/>
        </p:nvSpPr>
        <p:spPr>
          <a:xfrm>
            <a:off x="10857908" y="43657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3781C-E1F6-4315-A39D-61273F2E0596}" type="slidenum">
              <a:rPr lang="zh-CN" altLang="en-US" sz="1600" smtClean="0"/>
            </a:fld>
            <a:endParaRPr lang="zh-CN" altLang="en-US" sz="1600" dirty="0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7376" y="95416"/>
            <a:ext cx="3068469" cy="65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核心功能的调试</a:t>
            </a:r>
            <a:endParaRPr lang="zh-CN" altLang="en-US" sz="28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8883" y="946206"/>
            <a:ext cx="3430747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3.2 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红外热成像火源识别</a:t>
            </a:r>
            <a:endParaRPr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 txBox="1"/>
          <p:nvPr/>
        </p:nvSpPr>
        <p:spPr>
          <a:xfrm>
            <a:off x="1234707" y="3678261"/>
            <a:ext cx="4710685" cy="29656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读取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768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点温度数据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将温度数据转换为灰度图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滤波降噪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形态学膨胀与腐蚀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图形二值化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记录热源中心点位置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11866" t="5944" r="26689"/>
          <a:stretch>
            <a:fillRect/>
          </a:stretch>
        </p:blipFill>
        <p:spPr>
          <a:xfrm>
            <a:off x="7351856" y="2340339"/>
            <a:ext cx="3150028" cy="3429528"/>
          </a:xfrm>
          <a:prstGeom prst="rect">
            <a:avLst/>
          </a:prstGeom>
          <a:ln w="19050">
            <a:solidFill>
              <a:srgbClr val="000066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2533" t="41899" r="11689" b="4192"/>
          <a:stretch>
            <a:fillRect/>
          </a:stretch>
        </p:blipFill>
        <p:spPr>
          <a:xfrm>
            <a:off x="1171892" y="1662303"/>
            <a:ext cx="4924108" cy="1876109"/>
          </a:xfrm>
          <a:prstGeom prst="rect">
            <a:avLst/>
          </a:prstGeom>
        </p:spPr>
      </p:pic>
      <p:sp>
        <p:nvSpPr>
          <p:cNvPr id="8" name="灯片编号占位符 1"/>
          <p:cNvSpPr>
            <a:spLocks noGrp="1"/>
          </p:cNvSpPr>
          <p:nvPr/>
        </p:nvSpPr>
        <p:spPr>
          <a:xfrm>
            <a:off x="10857908" y="43657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3781C-E1F6-4315-A39D-61273F2E0596}" type="slidenum">
              <a:rPr lang="zh-CN" altLang="en-US" sz="1600" smtClean="0"/>
            </a:fld>
            <a:endParaRPr lang="zh-CN" altLang="en-US" sz="1600" dirty="0" smtClean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7376" y="95416"/>
            <a:ext cx="3068469" cy="65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核心功能的调试</a:t>
            </a:r>
            <a:endParaRPr lang="zh-CN" altLang="en-US" sz="28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8883" y="946206"/>
            <a:ext cx="3430747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3.2 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红外热成像火源识别</a:t>
            </a:r>
            <a:endParaRPr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10" y="3434383"/>
            <a:ext cx="3668435" cy="275132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560" y="3434383"/>
            <a:ext cx="3668435" cy="27513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97740" y="1700350"/>
            <a:ext cx="6853158" cy="1418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红外热成像摄像头随舵机旋转，查找多点火源（热源）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摄像头舵机转向，将火源对准热成像的中心位置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调整小车运动方向，同时保证热成像摄像头对准热源中心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1"/>
          <p:cNvSpPr>
            <a:spLocks noGrp="1"/>
          </p:cNvSpPr>
          <p:nvPr/>
        </p:nvSpPr>
        <p:spPr>
          <a:xfrm>
            <a:off x="10857908" y="43657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3781C-E1F6-4315-A39D-61273F2E0596}" type="slidenum">
              <a:rPr lang="zh-CN" altLang="en-US" sz="1600" smtClean="0"/>
            </a:fld>
            <a:endParaRPr lang="zh-CN" altLang="en-US" sz="1600" dirty="0" smtClean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7376" y="95416"/>
            <a:ext cx="3068469" cy="65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核心功能的调试</a:t>
            </a:r>
            <a:endParaRPr lang="zh-CN" altLang="en-US" sz="28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8883" y="946206"/>
            <a:ext cx="3430747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3.2 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红外热成像火源识别</a:t>
            </a:r>
            <a:endParaRPr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791" y="1522454"/>
            <a:ext cx="3048157" cy="22861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842" y="1522453"/>
            <a:ext cx="3048157" cy="22861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956" y="4012066"/>
            <a:ext cx="3048157" cy="22861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552" y="4012066"/>
            <a:ext cx="3048157" cy="228611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18566" y="2926080"/>
            <a:ext cx="4157830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 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高于环境温度一定值的点暂定为火源，随着距离接近，中心温度上升，判断为火源，反之，标定其不为火源。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灯片编号占位符 1"/>
          <p:cNvSpPr>
            <a:spLocks noGrp="1"/>
          </p:cNvSpPr>
          <p:nvPr/>
        </p:nvSpPr>
        <p:spPr>
          <a:xfrm>
            <a:off x="10857908" y="43657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3781C-E1F6-4315-A39D-61273F2E0596}" type="slidenum">
              <a:rPr lang="zh-CN" altLang="en-US" sz="1600" smtClean="0"/>
            </a:fld>
            <a:endParaRPr lang="zh-CN" altLang="en-US" sz="1600" dirty="0" smtClean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81028" y="736897"/>
            <a:ext cx="1008609" cy="737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目录</a:t>
            </a:r>
            <a:endParaRPr lang="zh-CN" altLang="en-US" sz="32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99801" y="1938373"/>
            <a:ext cx="3171061" cy="3753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lnSpc>
                <a:spcPct val="175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endParaRPr lang="en-US" altLang="zh-CN" sz="28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75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主要模块及设计</a:t>
            </a:r>
            <a:endParaRPr lang="en-US" altLang="zh-CN" sz="28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75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核心功能的调试</a:t>
            </a:r>
            <a:endParaRPr lang="en-US" altLang="zh-CN" sz="28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75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主要的算法实现</a:t>
            </a:r>
            <a:endParaRPr lang="en-US" altLang="zh-CN" sz="28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75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预算分工及计划</a:t>
            </a:r>
            <a:endParaRPr lang="zh-CN" altLang="en-US" sz="28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7376" y="95416"/>
            <a:ext cx="3068469" cy="65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 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主要的算法实现</a:t>
            </a:r>
            <a:endParaRPr lang="zh-CN" altLang="en-US" sz="28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8883" y="946206"/>
            <a:ext cx="2502608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4.1 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车辆运动系统</a:t>
            </a:r>
            <a:endParaRPr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8" descr="2017-07-25_1206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4720" y="2015324"/>
            <a:ext cx="2367280" cy="17367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3265" y="5009349"/>
            <a:ext cx="315912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sz="1200" b="0">
                <a:latin typeface="思源黑体" panose="020B0500000000090000" charset="-122"/>
                <a:ea typeface="思源黑体" panose="020B0500000000090000" charset="-122"/>
                <a:cs typeface="思源黑体" panose="020B0500000000090000" charset="-122"/>
              </a:rPr>
              <a:t>对于4路直流减速电机的控制，采用的是TB6612FNG驱动芯片来驱动电机。</a:t>
            </a:r>
            <a:endParaRPr lang="zh-CN" sz="1200" b="0">
              <a:latin typeface="思源黑体" panose="020B0500000000090000" charset="-122"/>
              <a:ea typeface="思源黑体" panose="020B0500000000090000" charset="-122"/>
              <a:cs typeface="思源黑体" panose="020B0500000000090000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sz="1200" b="0">
                <a:latin typeface="思源黑体" panose="020B0500000000090000" charset="-122"/>
                <a:ea typeface="思源黑体" panose="020B0500000000090000" charset="-122"/>
                <a:cs typeface="思源黑体" panose="020B0500000000090000" charset="-122"/>
              </a:rPr>
              <a:t>通过控制驱动芯片的AIN1,AIN2,BIN1,BIN2,PWMA,PWMB的电平高低来控制电机的正转，反转，停止。</a:t>
            </a:r>
            <a:endParaRPr lang="zh-CN" sz="1200" b="0">
              <a:latin typeface="思源黑体" panose="020B0500000000090000" charset="-122"/>
              <a:ea typeface="思源黑体" panose="020B0500000000090000" charset="-122"/>
              <a:cs typeface="思源黑体" panose="020B0500000000090000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sz="1200" b="0">
                <a:latin typeface="思源黑体" panose="020B0500000000090000" charset="-122"/>
                <a:ea typeface="思源黑体" panose="020B0500000000090000" charset="-122"/>
                <a:cs typeface="思源黑体" panose="020B0500000000090000" charset="-122"/>
              </a:rPr>
              <a:t>进而通过控制PWMA,PWMB在0-255之间控制小车的速度。一路PWM控制小车一侧电机的速度。</a:t>
            </a:r>
            <a:endParaRPr lang="zh-CN" altLang="en-US">
              <a:latin typeface="思源黑体" panose="020B0500000000090000" charset="-122"/>
              <a:ea typeface="思源黑体" panose="020B0500000000090000" charset="-122"/>
              <a:cs typeface="思源黑体" panose="020B050000000009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960" y="867244"/>
            <a:ext cx="2430780" cy="18364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570" y="867244"/>
            <a:ext cx="2171700" cy="1798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960" y="2828124"/>
            <a:ext cx="2293620" cy="1866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30" y="2820504"/>
            <a:ext cx="2301240" cy="18745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960" y="4819484"/>
            <a:ext cx="2232660" cy="19278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7740" y="4849964"/>
            <a:ext cx="2209800" cy="19126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5660" y="4956644"/>
            <a:ext cx="2255520" cy="18059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 descr="GIF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635" y="1943735"/>
            <a:ext cx="3989070" cy="2645410"/>
          </a:xfrm>
          <a:prstGeom prst="rect">
            <a:avLst/>
          </a:prstGeom>
        </p:spPr>
      </p:pic>
      <p:sp>
        <p:nvSpPr>
          <p:cNvPr id="16" name="灯片编号占位符 1"/>
          <p:cNvSpPr>
            <a:spLocks noGrp="1"/>
          </p:cNvSpPr>
          <p:nvPr/>
        </p:nvSpPr>
        <p:spPr>
          <a:xfrm>
            <a:off x="10857908" y="43657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3781C-E1F6-4315-A39D-61273F2E0596}" type="slidenum">
              <a:rPr lang="zh-CN" altLang="en-US" sz="1600" smtClean="0"/>
            </a:fld>
            <a:endParaRPr lang="zh-CN" altLang="en-US" sz="1600" dirty="0" smtClean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7376" y="95416"/>
            <a:ext cx="3068469" cy="65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 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主要的算法实现</a:t>
            </a:r>
            <a:endParaRPr lang="zh-CN" altLang="en-US" sz="28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8883" y="946206"/>
            <a:ext cx="2811988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红外摄像头云台</a:t>
            </a:r>
            <a:endParaRPr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6965" y="1881559"/>
            <a:ext cx="599059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indent="-285750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0" dirty="0"/>
              <a:t>小车上的舵机有三个，摄像头云台左右转向舵机，上下转向舵机，超声波云台左右转向舵机。</a:t>
            </a:r>
            <a:endParaRPr lang="zh-CN" altLang="en-US" b="0" dirty="0"/>
          </a:p>
          <a:p>
            <a:pPr marL="285750" indent="-285750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/>
              <a:t>舵机驱动范围是0-180°。</a:t>
            </a:r>
            <a:endParaRPr lang="zh-CN" altLang="en-US" dirty="0"/>
          </a:p>
        </p:txBody>
      </p:sp>
      <p:pic>
        <p:nvPicPr>
          <p:cNvPr id="5" name="图片 4" descr="2017-07-25_14510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7116" y="2716287"/>
            <a:ext cx="2922905" cy="1716405"/>
          </a:xfrm>
          <a:prstGeom prst="rect">
            <a:avLst/>
          </a:prstGeom>
        </p:spPr>
      </p:pic>
      <p:pic>
        <p:nvPicPr>
          <p:cNvPr id="6" name="图片 18" descr="2017-08-31_143939"/>
          <p:cNvPicPr>
            <a:picLocks noChangeAspect="1"/>
          </p:cNvPicPr>
          <p:nvPr/>
        </p:nvPicPr>
        <p:blipFill>
          <a:blip r:embed="rId3"/>
          <a:srcRect l="22974" t="13651" r="18188" b="12698"/>
          <a:stretch>
            <a:fillRect/>
          </a:stretch>
        </p:blipFill>
        <p:spPr>
          <a:xfrm>
            <a:off x="4142517" y="2538254"/>
            <a:ext cx="1092835" cy="8839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8330" y="4492941"/>
            <a:ext cx="5080000" cy="2306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304800"/>
            <a:r>
              <a:rPr lang="zh-CN" sz="1600" b="0" dirty="0">
                <a:ea typeface="宋体" panose="02010600030101010101" pitchFamily="2" charset="-122"/>
              </a:rPr>
              <a:t>舵机的控制：一般需要一个20ms左右的时基脉冲，该脉冲的高电平部分一般为0.5ms-2.5ms范围内的角度控制脉冲部分。本次实验的采用的舵机是180度伺服，控制关系如下：</a:t>
            </a:r>
            <a:endParaRPr lang="en-US" sz="1600" b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304800"/>
            <a:r>
              <a:rPr lang="en-US" sz="1600" b="0" dirty="0">
                <a:latin typeface="宋体" panose="02010600030101010101" pitchFamily="2" charset="-122"/>
                <a:ea typeface="宋体" panose="02010600030101010101" pitchFamily="2" charset="-122"/>
              </a:rPr>
              <a:t> 	       </a:t>
            </a:r>
            <a:r>
              <a:rPr lang="zh-CN" sz="1600" b="0" dirty="0">
                <a:ea typeface="宋体" panose="02010600030101010101" pitchFamily="2" charset="-122"/>
              </a:rPr>
              <a:t>0.5ms-----------------0度</a:t>
            </a:r>
            <a:endParaRPr lang="en-US" sz="1600" b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304800"/>
            <a:r>
              <a:rPr lang="en-US" sz="1600" b="0" dirty="0">
                <a:latin typeface="宋体" panose="02010600030101010101" pitchFamily="2" charset="-122"/>
                <a:ea typeface="宋体" panose="02010600030101010101" pitchFamily="2" charset="-122"/>
              </a:rPr>
              <a:t>             </a:t>
            </a:r>
            <a:r>
              <a:rPr lang="zh-CN" sz="1600" b="0" dirty="0">
                <a:ea typeface="宋体" panose="02010600030101010101" pitchFamily="2" charset="-122"/>
              </a:rPr>
              <a:t>1.0ms-----------------45度</a:t>
            </a:r>
            <a:endParaRPr lang="en-US" sz="1600" b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304800"/>
            <a:r>
              <a:rPr lang="en-US" sz="1600" b="0" dirty="0">
                <a:latin typeface="宋体" panose="02010600030101010101" pitchFamily="2" charset="-122"/>
                <a:ea typeface="宋体" panose="02010600030101010101" pitchFamily="2" charset="-122"/>
              </a:rPr>
              <a:t>             </a:t>
            </a:r>
            <a:r>
              <a:rPr lang="zh-CN" sz="1600" b="0" dirty="0">
                <a:ea typeface="宋体" panose="02010600030101010101" pitchFamily="2" charset="-122"/>
              </a:rPr>
              <a:t>1.5ms-----------------90度</a:t>
            </a:r>
            <a:endParaRPr lang="en-US" sz="1600" b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304800"/>
            <a:r>
              <a:rPr lang="en-US" sz="1600" b="0" dirty="0">
                <a:latin typeface="宋体" panose="02010600030101010101" pitchFamily="2" charset="-122"/>
                <a:ea typeface="宋体" panose="02010600030101010101" pitchFamily="2" charset="-122"/>
              </a:rPr>
              <a:t>             </a:t>
            </a:r>
            <a:r>
              <a:rPr lang="zh-CN" sz="1600" b="0" dirty="0">
                <a:ea typeface="宋体" panose="02010600030101010101" pitchFamily="2" charset="-122"/>
              </a:rPr>
              <a:t>2.0ms-----------------135度</a:t>
            </a:r>
            <a:endParaRPr lang="en-US" sz="1600" b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304800"/>
            <a:r>
              <a:rPr lang="en-US" sz="1600" b="0" dirty="0">
                <a:latin typeface="宋体" panose="02010600030101010101" pitchFamily="2" charset="-122"/>
                <a:ea typeface="宋体" panose="02010600030101010101" pitchFamily="2" charset="-122"/>
              </a:rPr>
              <a:t>             </a:t>
            </a:r>
            <a:r>
              <a:rPr lang="zh-CN" sz="1600" b="0" dirty="0">
                <a:ea typeface="宋体" panose="02010600030101010101" pitchFamily="2" charset="-122"/>
              </a:rPr>
              <a:t>2.5ms-----------------180度</a:t>
            </a:r>
            <a:endParaRPr lang="zh-CN" altLang="en-US" sz="1600" b="0" dirty="0"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162" y="3544093"/>
            <a:ext cx="1012190" cy="8102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873" y="1566227"/>
            <a:ext cx="2665730" cy="2842260"/>
          </a:xfrm>
          <a:prstGeom prst="rect">
            <a:avLst/>
          </a:prstGeom>
        </p:spPr>
      </p:pic>
      <p:pic>
        <p:nvPicPr>
          <p:cNvPr id="10" name="图片 9" descr="GIF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3508" y="4716462"/>
            <a:ext cx="2324735" cy="1859915"/>
          </a:xfrm>
          <a:prstGeom prst="rect">
            <a:avLst/>
          </a:prstGeom>
        </p:spPr>
      </p:pic>
      <p:pic>
        <p:nvPicPr>
          <p:cNvPr id="11" name="图片 10" descr="GIF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6053" y="4716462"/>
            <a:ext cx="2335530" cy="1868805"/>
          </a:xfrm>
          <a:prstGeom prst="rect">
            <a:avLst/>
          </a:prstGeom>
        </p:spPr>
      </p:pic>
      <p:sp>
        <p:nvSpPr>
          <p:cNvPr id="12" name="灯片编号占位符 1"/>
          <p:cNvSpPr>
            <a:spLocks noGrp="1"/>
          </p:cNvSpPr>
          <p:nvPr/>
        </p:nvSpPr>
        <p:spPr>
          <a:xfrm>
            <a:off x="10857908" y="43657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3781C-E1F6-4315-A39D-61273F2E0596}" type="slidenum">
              <a:rPr lang="zh-CN" altLang="en-US" sz="1600" smtClean="0"/>
            </a:fld>
            <a:endParaRPr lang="zh-CN" altLang="en-US" sz="1600" dirty="0" smtClean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7376" y="95416"/>
            <a:ext cx="3068469" cy="65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 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主要的算法实现</a:t>
            </a:r>
            <a:endParaRPr lang="zh-CN" altLang="en-US" sz="28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1804" y="967574"/>
            <a:ext cx="8870315" cy="5795010"/>
          </a:xfrm>
          <a:prstGeom prst="rect">
            <a:avLst/>
          </a:prstGeom>
        </p:spPr>
      </p:pic>
      <p:pic>
        <p:nvPicPr>
          <p:cNvPr id="5" name="图片 4" descr="GIF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3" y="4620409"/>
            <a:ext cx="2708421" cy="19556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8883" y="946206"/>
            <a:ext cx="2811988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4.3 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超声波云台避障</a:t>
            </a:r>
            <a:endParaRPr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灯片编号占位符 1"/>
          <p:cNvSpPr>
            <a:spLocks noGrp="1"/>
          </p:cNvSpPr>
          <p:nvPr/>
        </p:nvSpPr>
        <p:spPr>
          <a:xfrm>
            <a:off x="10857908" y="43657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3781C-E1F6-4315-A39D-61273F2E0596}" type="slidenum">
              <a:rPr lang="zh-CN" altLang="en-US" sz="1600" smtClean="0"/>
            </a:fld>
            <a:endParaRPr lang="zh-CN" altLang="en-US" sz="1600" dirty="0" smtClean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550" y="2100580"/>
            <a:ext cx="5420360" cy="4150360"/>
          </a:xfrm>
          <a:prstGeom prst="rect">
            <a:avLst/>
          </a:prstGeom>
          <a:ln w="19050">
            <a:solidFill>
              <a:srgbClr val="000066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860" y="2100580"/>
            <a:ext cx="5173980" cy="4150360"/>
          </a:xfrm>
          <a:prstGeom prst="rect">
            <a:avLst/>
          </a:prstGeom>
          <a:ln w="19050">
            <a:solidFill>
              <a:srgbClr val="000066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4567376" y="95416"/>
            <a:ext cx="3068469" cy="65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 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主要的算法实现</a:t>
            </a:r>
            <a:endParaRPr lang="zh-CN" altLang="en-US" sz="28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8883" y="946206"/>
            <a:ext cx="2502608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4.4 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寻源标定火源</a:t>
            </a:r>
            <a:endParaRPr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灯片编号占位符 1"/>
          <p:cNvSpPr>
            <a:spLocks noGrp="1"/>
          </p:cNvSpPr>
          <p:nvPr/>
        </p:nvSpPr>
        <p:spPr>
          <a:xfrm>
            <a:off x="10857908" y="43657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3781C-E1F6-4315-A39D-61273F2E0596}" type="slidenum">
              <a:rPr lang="zh-CN" altLang="en-US" sz="1600" smtClean="0"/>
            </a:fld>
            <a:endParaRPr lang="zh-CN" altLang="en-US" sz="1600" dirty="0" smtClean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7376" y="95416"/>
            <a:ext cx="3068469" cy="65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 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预算分工及计划</a:t>
            </a:r>
            <a:endParaRPr lang="zh-CN" altLang="en-US" sz="28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8883" y="946206"/>
            <a:ext cx="1883849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5.1 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项目预算</a:t>
            </a:r>
            <a:endParaRPr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8883" y="2257878"/>
            <a:ext cx="5404043" cy="2342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已购清单（</a:t>
            </a: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1840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元）：</a:t>
            </a:r>
            <a:endParaRPr lang="en-US" altLang="zh-CN" sz="20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小车运动系统及超声波传感器：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486.29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红外测温点阵传感器：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410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GPS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模块：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171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树莓派控制系统：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771.5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7058" y="2254800"/>
            <a:ext cx="5607804" cy="1880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未购预算（</a:t>
            </a: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3000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元）：</a:t>
            </a:r>
            <a:endParaRPr lang="en-US" altLang="zh-CN" sz="20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车辆运动系统改进（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1000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车体强化与改进（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1000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其他加工费（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1000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灯片编号占位符 1"/>
          <p:cNvSpPr>
            <a:spLocks noGrp="1"/>
          </p:cNvSpPr>
          <p:nvPr/>
        </p:nvSpPr>
        <p:spPr>
          <a:xfrm>
            <a:off x="10857908" y="43657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3781C-E1F6-4315-A39D-61273F2E0596}" type="slidenum">
              <a:rPr lang="zh-CN" altLang="en-US" sz="1600" smtClean="0"/>
            </a:fld>
            <a:endParaRPr lang="zh-CN" altLang="en-US" sz="1600" dirty="0" smtClean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61765" y="59557"/>
            <a:ext cx="3068469" cy="65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 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预算分工及计划</a:t>
            </a:r>
            <a:endParaRPr lang="zh-CN" altLang="en-US" sz="28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3932" y="745510"/>
            <a:ext cx="1883849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5.2 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时间计划</a:t>
            </a:r>
            <a:endParaRPr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0" y="1322070"/>
            <a:ext cx="8991600" cy="50298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直接连接符 3"/>
          <p:cNvCxnSpPr/>
          <p:nvPr/>
        </p:nvCxnSpPr>
        <p:spPr>
          <a:xfrm>
            <a:off x="5161915" y="2062480"/>
            <a:ext cx="0" cy="4260215"/>
          </a:xfrm>
          <a:prstGeom prst="line">
            <a:avLst/>
          </a:prstGeom>
          <a:ln w="38100" cmpd="sng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1"/>
          <p:cNvSpPr>
            <a:spLocks noGrp="1"/>
          </p:cNvSpPr>
          <p:nvPr/>
        </p:nvSpPr>
        <p:spPr>
          <a:xfrm>
            <a:off x="10857908" y="43657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3781C-E1F6-4315-A39D-61273F2E0596}" type="slidenum">
              <a:rPr lang="zh-CN" altLang="en-US" sz="1600" smtClean="0"/>
            </a:fld>
            <a:endParaRPr lang="zh-CN" altLang="en-US" sz="1600" dirty="0" smtClean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8291" y="1365940"/>
            <a:ext cx="7255417" cy="499251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61765" y="59557"/>
            <a:ext cx="3068469" cy="65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 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预算分工及计划</a:t>
            </a:r>
            <a:endParaRPr lang="zh-CN" altLang="en-US" sz="28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3932" y="745510"/>
            <a:ext cx="1883849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5.3 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人员分工</a:t>
            </a:r>
            <a:endParaRPr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灯片编号占位符 1"/>
          <p:cNvSpPr>
            <a:spLocks noGrp="1"/>
          </p:cNvSpPr>
          <p:nvPr/>
        </p:nvSpPr>
        <p:spPr>
          <a:xfrm>
            <a:off x="10857908" y="43657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3781C-E1F6-4315-A39D-61273F2E0596}" type="slidenum">
              <a:rPr lang="zh-CN" altLang="en-US" sz="1600" smtClean="0"/>
            </a:fld>
            <a:endParaRPr lang="zh-CN" altLang="en-US" sz="1600" dirty="0" smtClean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15549" y="1084427"/>
            <a:ext cx="476123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7200" b="1" dirty="0">
                <a:solidFill>
                  <a:srgbClr val="000066"/>
                </a:solidFill>
                <a:latin typeface="华文新魏" panose="02010800040101010101" charset="-122"/>
                <a:ea typeface="华文新魏" panose="02010800040101010101" charset="-122"/>
                <a:cs typeface="Times New Roman" panose="02020603050405020304" pitchFamily="18" charset="0"/>
              </a:rPr>
              <a:t>感谢倾听</a:t>
            </a:r>
            <a:endParaRPr lang="zh-CN" altLang="en-US" sz="7200" b="1" dirty="0">
              <a:solidFill>
                <a:srgbClr val="000066"/>
              </a:solidFill>
              <a:latin typeface="华文新魏" panose="02010800040101010101" charset="-122"/>
              <a:ea typeface="华文新魏" panose="02010800040101010101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7200" b="1" dirty="0">
                <a:solidFill>
                  <a:srgbClr val="000066"/>
                </a:solidFill>
                <a:latin typeface="华文新魏" panose="02010800040101010101" charset="-122"/>
                <a:ea typeface="华文新魏" panose="02010800040101010101" charset="-122"/>
                <a:cs typeface="Times New Roman" panose="02020603050405020304" pitchFamily="18" charset="0"/>
              </a:rPr>
              <a:t>请批评指正</a:t>
            </a:r>
            <a:endParaRPr lang="zh-CN" altLang="en-US" sz="7200" b="1" dirty="0">
              <a:solidFill>
                <a:srgbClr val="000066"/>
              </a:solidFill>
              <a:latin typeface="华文新魏" panose="02010800040101010101" charset="-122"/>
              <a:ea typeface="华文新魏" panose="02010800040101010101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 txBox="1"/>
          <p:nvPr/>
        </p:nvSpPr>
        <p:spPr>
          <a:xfrm>
            <a:off x="1587499" y="487307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第五组</a:t>
            </a:r>
            <a:endParaRPr lang="en-US" altLang="zh-CN" sz="24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吴星泽、徐力、王世年、焦光磊、衣峰</a:t>
            </a:r>
            <a:endParaRPr lang="en-US" altLang="zh-CN" sz="24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2021-06-17</a:t>
            </a:r>
            <a:endParaRPr lang="en-US" altLang="zh-CN" sz="24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7376" y="95416"/>
            <a:ext cx="3057247" cy="65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endParaRPr lang="zh-CN" altLang="en-US" sz="28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8883" y="946206"/>
            <a:ext cx="2502608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1.1 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火灾起火现状</a:t>
            </a:r>
            <a:endParaRPr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8386578" y="3879491"/>
            <a:ext cx="3600000" cy="216000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578" y="1572122"/>
            <a:ext cx="3600000" cy="21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0014" y="1711832"/>
            <a:ext cx="7850007" cy="1880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一直以来，无论是在我国，还是在世界范围内，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森林火灾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频发，森林起火的主要方式是地表热源点将森林可燃物、火源和火险天气集合在一起的综合作用所导致，在此点源的基础上进一步蔓延，形成火灾。目前主要的应对手段是人工扑灭火线，耗时耗力，且事故频发。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0013" y="4017662"/>
            <a:ext cx="7850007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而另一方面，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建筑起火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样频发，相较于森林火灾，建筑着火，有着燃烧迅速、火场情况更加复杂等特点。目前的救援方法除了外部扑救之外，往往还要消防员深入火灾内部施救，不确定的环境，以及燃烧爆炸的复杂性，使众多消防员命陷其中。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灯片编号占位符 1"/>
          <p:cNvSpPr>
            <a:spLocks noGrp="1"/>
          </p:cNvSpPr>
          <p:nvPr/>
        </p:nvSpPr>
        <p:spPr>
          <a:xfrm>
            <a:off x="10857908" y="43657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3781C-E1F6-4315-A39D-61273F2E0596}" type="slidenum">
              <a:rPr lang="zh-CN" altLang="en-US" sz="1600" smtClean="0"/>
            </a:fld>
            <a:endParaRPr lang="zh-CN" altLang="en-US" sz="1600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8883" y="1927146"/>
            <a:ext cx="11488190" cy="1418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2014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22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日中午，内蒙古自治区大兴安岭北部原始林区发生火灾，发现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多处火点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。其中大的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亩以上，小的也有半亩，散布在森林腹地，起火原因尚不明确。由于地被物厚，且多分布油脂较大的马尾松、落叶 松和桦树，地表还有大量的石塘林，扑打和清理的难度都很大。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4490" y="3750754"/>
            <a:ext cx="4684089" cy="25977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47" y="3750753"/>
            <a:ext cx="4156364" cy="259772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67376" y="95416"/>
            <a:ext cx="3057247" cy="65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endParaRPr lang="zh-CN" altLang="en-US" sz="28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8883" y="946206"/>
            <a:ext cx="2502608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森林多点起火</a:t>
            </a:r>
            <a:endParaRPr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灯片编号占位符 1"/>
          <p:cNvSpPr>
            <a:spLocks noGrp="1"/>
          </p:cNvSpPr>
          <p:nvPr/>
        </p:nvSpPr>
        <p:spPr>
          <a:xfrm>
            <a:off x="10857908" y="43657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3781C-E1F6-4315-A39D-61273F2E0596}" type="slidenum">
              <a:rPr lang="zh-CN" altLang="en-US" sz="1600" smtClean="0"/>
            </a:fld>
            <a:endParaRPr lang="zh-CN" altLang="en-US" sz="1600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8883" y="1856819"/>
            <a:ext cx="11173922" cy="1405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2018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28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日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30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 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江苏省启东市寅阳镇一箱包制造厂发生火灾 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由于发现及时 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扑救得当 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未造成严重后果。经专家勘察发现存在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多个起火点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。最早起火为厂房内中间起火点 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同时证明厂房北侧起火点为飞火所致 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3602" y="3262012"/>
            <a:ext cx="6084794" cy="259167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32560" y="5892214"/>
            <a:ext cx="3526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动力配电及起火点关系示意图</a:t>
            </a:r>
            <a:endParaRPr lang="zh-CN" altLang="en-US" sz="2000" dirty="0">
              <a:solidFill>
                <a:srgbClr val="00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67376" y="95416"/>
            <a:ext cx="3057247" cy="65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endParaRPr lang="zh-CN" altLang="en-US" sz="28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8883" y="946206"/>
            <a:ext cx="2811988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1.3 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建筑内多点起火</a:t>
            </a:r>
            <a:endParaRPr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灯片编号占位符 1"/>
          <p:cNvSpPr>
            <a:spLocks noGrp="1"/>
          </p:cNvSpPr>
          <p:nvPr/>
        </p:nvSpPr>
        <p:spPr>
          <a:xfrm>
            <a:off x="10857908" y="43657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3781C-E1F6-4315-A39D-61273F2E0596}" type="slidenum">
              <a:rPr lang="zh-CN" altLang="en-US" sz="1600" smtClean="0"/>
            </a:fld>
            <a:endParaRPr lang="zh-CN" altLang="en-US" sz="1600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15291" y="2257878"/>
            <a:ext cx="9379528" cy="2342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本次设计的火源探测小车具有以下重要功能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、通过红外热成像模块寻找火源点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、通过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GPS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模块，用算法在地图上进行火源点的标识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通过热成像模块可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同时寻找多个火源点，并将其在地图上一一标识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利用该小车可有效预防多点起火带来的安全以及财产问题。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67376" y="95416"/>
            <a:ext cx="3057247" cy="65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endParaRPr lang="zh-CN" altLang="en-US" sz="28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8883" y="946206"/>
            <a:ext cx="1883849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1.4 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研究意义</a:t>
            </a:r>
            <a:endParaRPr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灯片编号占位符 1"/>
          <p:cNvSpPr>
            <a:spLocks noGrp="1"/>
          </p:cNvSpPr>
          <p:nvPr/>
        </p:nvSpPr>
        <p:spPr>
          <a:xfrm>
            <a:off x="10857908" y="43657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3781C-E1F6-4315-A39D-61273F2E0596}" type="slidenum">
              <a:rPr lang="zh-CN" altLang="en-US" sz="1600" smtClean="0"/>
            </a:fld>
            <a:endParaRPr lang="zh-CN" altLang="en-US" sz="1600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g-blog.csdn.net/20180627141841839?watermark/2/text/aHR0cHM6Ly9ibG9nLmNzZG4ubmV0L3UwMTQ0NTM0NDM=/font/5a6L5L2T/fontsize/400/fill/I0JBQkFCMA==/dissolve/7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243" y="1067880"/>
            <a:ext cx="4236951" cy="326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g-blog.csdn.net/20180627142433598?watermark/2/text/aHR0cHM6Ly9ibG9nLmNzZG4ubmV0L3UwMTQ0NTM0NDM=/font/5a6L5L2T/fontsize/400/fill/I0JBQkFCMA==/dissolve/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543" y="4337553"/>
            <a:ext cx="6155748" cy="198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567376" y="95416"/>
            <a:ext cx="3164649" cy="65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主要模块及设计</a:t>
            </a:r>
            <a:endParaRPr lang="zh-CN" altLang="en-US" sz="28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8883" y="946206"/>
            <a:ext cx="1883849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电源管理</a:t>
            </a:r>
            <a:endParaRPr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3" y="2957945"/>
            <a:ext cx="4481945" cy="33614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9871" y="1522814"/>
            <a:ext cx="63677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电源：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PR12V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锂电池组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电源控制芯片：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LM2596S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形成高效稳压电路，并进行不同电压之间的负载调节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灯片编号占位符 1"/>
          <p:cNvSpPr>
            <a:spLocks noGrp="1"/>
          </p:cNvSpPr>
          <p:nvPr/>
        </p:nvSpPr>
        <p:spPr>
          <a:xfrm>
            <a:off x="10857908" y="43657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3781C-E1F6-4315-A39D-61273F2E0596}" type="slidenum">
              <a:rPr lang="zh-CN" altLang="en-US" sz="1600" smtClean="0"/>
            </a:fld>
            <a:endParaRPr lang="zh-CN" altLang="en-US" sz="1600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7376" y="95416"/>
            <a:ext cx="3164649" cy="65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主要模块及设计</a:t>
            </a:r>
            <a:endParaRPr lang="zh-CN" altLang="en-US" sz="28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8883" y="946206"/>
            <a:ext cx="1883849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2.2 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电机驱动</a:t>
            </a:r>
            <a:endParaRPr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 descr="2017-10-09_0844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637" y="1522454"/>
            <a:ext cx="3552190" cy="2438400"/>
          </a:xfrm>
          <a:prstGeom prst="rect">
            <a:avLst/>
          </a:prstGeom>
        </p:spPr>
      </p:pic>
      <p:pic>
        <p:nvPicPr>
          <p:cNvPr id="6" name="图片 5" descr="2017-10-09_0847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94" y="3960854"/>
            <a:ext cx="6971665" cy="2371725"/>
          </a:xfrm>
          <a:prstGeom prst="rect">
            <a:avLst/>
          </a:prstGeom>
        </p:spPr>
      </p:pic>
      <p:pic>
        <p:nvPicPr>
          <p:cNvPr id="7" name="图片 6" descr="2017-10-09_0850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598" y="3861646"/>
            <a:ext cx="4580890" cy="2466975"/>
          </a:xfrm>
          <a:prstGeom prst="rect">
            <a:avLst/>
          </a:prstGeom>
        </p:spPr>
      </p:pic>
      <p:pic>
        <p:nvPicPr>
          <p:cNvPr id="8" name="图片 7" descr="2017-10-09_0847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331" y="1222149"/>
            <a:ext cx="6810112" cy="2681569"/>
          </a:xfrm>
          <a:prstGeom prst="rect">
            <a:avLst/>
          </a:prstGeom>
        </p:spPr>
      </p:pic>
      <p:pic>
        <p:nvPicPr>
          <p:cNvPr id="5" name="图片 4" descr="2017-10-09_0844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074" y="4973431"/>
            <a:ext cx="2617251" cy="1718124"/>
          </a:xfrm>
          <a:prstGeom prst="rect">
            <a:avLst/>
          </a:prstGeom>
        </p:spPr>
      </p:pic>
      <p:sp>
        <p:nvSpPr>
          <p:cNvPr id="9" name="灯片编号占位符 1"/>
          <p:cNvSpPr>
            <a:spLocks noGrp="1"/>
          </p:cNvSpPr>
          <p:nvPr/>
        </p:nvSpPr>
        <p:spPr>
          <a:xfrm>
            <a:off x="10857908" y="43657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3781C-E1F6-4315-A39D-61273F2E0596}" type="slidenum">
              <a:rPr lang="zh-CN" altLang="en-US" sz="1600" smtClean="0"/>
            </a:fld>
            <a:endParaRPr lang="zh-CN" altLang="en-US" sz="1600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7376" y="95416"/>
            <a:ext cx="3164649" cy="65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主要模块及设计</a:t>
            </a:r>
            <a:endParaRPr lang="zh-CN" altLang="en-US" sz="28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8883" y="946206"/>
            <a:ext cx="2193229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2.3 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超声波模块</a:t>
            </a:r>
            <a:endParaRPr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 descr="2017-10-09_0902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883" y="1861070"/>
            <a:ext cx="3076066" cy="25381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12920" y="1000760"/>
            <a:ext cx="7141210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超声波模块是利用超声波的特性检测距离的传感器，其带有两个超声波探头，分别作为发射和接收超声波。其测量的范围是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0-500cm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2017-08-01_1133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98" y="4580535"/>
            <a:ext cx="3470557" cy="2085227"/>
          </a:xfrm>
          <a:prstGeom prst="rect">
            <a:avLst/>
          </a:prstGeom>
        </p:spPr>
      </p:pic>
      <p:pic>
        <p:nvPicPr>
          <p:cNvPr id="7" name="图片 6" descr="2017-08-01_1137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565" y="3868796"/>
            <a:ext cx="4580664" cy="2014206"/>
          </a:xfrm>
          <a:prstGeom prst="rect">
            <a:avLst/>
          </a:prstGeom>
        </p:spPr>
      </p:pic>
      <p:pic>
        <p:nvPicPr>
          <p:cNvPr id="9" name="图片 8" descr="2017-08-31_144546"/>
          <p:cNvPicPr/>
          <p:nvPr/>
        </p:nvPicPr>
        <p:blipFill>
          <a:blip r:embed="rId4"/>
          <a:stretch>
            <a:fillRect/>
          </a:stretch>
        </p:blipFill>
        <p:spPr>
          <a:xfrm>
            <a:off x="9534580" y="3777977"/>
            <a:ext cx="2295525" cy="2105025"/>
          </a:xfrm>
          <a:prstGeom prst="rect">
            <a:avLst/>
          </a:prstGeom>
        </p:spPr>
      </p:pic>
      <p:sp>
        <p:nvSpPr>
          <p:cNvPr id="8" name="灯片编号占位符 1"/>
          <p:cNvSpPr>
            <a:spLocks noGrp="1"/>
          </p:cNvSpPr>
          <p:nvPr/>
        </p:nvSpPr>
        <p:spPr>
          <a:xfrm>
            <a:off x="10857908" y="43657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3781C-E1F6-4315-A39D-61273F2E0596}" type="slidenum">
              <a:rPr lang="zh-CN" altLang="en-US" sz="1600" smtClean="0"/>
            </a:fld>
            <a:endParaRPr lang="zh-CN" altLang="en-US" sz="1600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5418455" y="2477135"/>
            <a:ext cx="555434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1) 采用Trig引脚触发，自动检测是否有信号返回</a:t>
            </a:r>
            <a:endParaRPr lang="en-US" altLang="zh-CN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2) 有信号返回，通过Echo引脚输出一个高电平脉冲</a:t>
            </a:r>
            <a:endParaRPr lang="en-US" altLang="zh-CN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3) </a:t>
            </a:r>
            <a:r>
              <a:rPr lang="en-US" altLang="zh-CN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距离=(高电平脉冲时间*340)/2</a:t>
            </a:r>
            <a:endParaRPr lang="en-US" altLang="zh-CN" dirty="0" smtClean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54360abf-9437-4299-959c-1ee61c6b0591}"/>
</p:tagLst>
</file>

<file path=ppt/tags/tag2.xml><?xml version="1.0" encoding="utf-8"?>
<p:tagLst xmlns:p="http://schemas.openxmlformats.org/presentationml/2006/main">
  <p:tag name="KSO_WM_UNIT_PLACING_PICTURE_USER_VIEWPORT" val="{&quot;height&quot;:2703,&quot;width&quot;:4603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2000" dirty="0" smtClean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复杂动力一班</Template>
  <TotalTime>0</TotalTime>
  <Words>3422</Words>
  <Application>WPS 演示</Application>
  <PresentationFormat>宽屏</PresentationFormat>
  <Paragraphs>490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2" baseType="lpstr">
      <vt:lpstr>Arial</vt:lpstr>
      <vt:lpstr>宋体</vt:lpstr>
      <vt:lpstr>Wingdings</vt:lpstr>
      <vt:lpstr>Times New Roman</vt:lpstr>
      <vt:lpstr>黑体</vt:lpstr>
      <vt:lpstr>微软雅黑</vt:lpstr>
      <vt:lpstr>Arial Unicode MS</vt:lpstr>
      <vt:lpstr>等线 Light</vt:lpstr>
      <vt:lpstr>等线</vt:lpstr>
      <vt:lpstr>Calibri</vt:lpstr>
      <vt:lpstr>Calibri</vt:lpstr>
      <vt:lpstr>Roboto</vt:lpstr>
      <vt:lpstr>思源黑体</vt:lpstr>
      <vt:lpstr>华文新魏</vt:lpstr>
      <vt:lpstr>Office 主题​​</vt:lpstr>
      <vt:lpstr>火灾火源探测小车 设计评审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火灾探测小车方案设计</dc:title>
  <dc:creator>WuXingze</dc:creator>
  <cp:lastModifiedBy>焦光磊</cp:lastModifiedBy>
  <cp:revision>70</cp:revision>
  <dcterms:created xsi:type="dcterms:W3CDTF">2021-05-19T15:44:00Z</dcterms:created>
  <dcterms:modified xsi:type="dcterms:W3CDTF">2021-06-17T05:01:39Z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082DE72C85FD4AAAAC225E4EFBF98675</vt:lpwstr>
  </property>
  <property fmtid="{D5CDD505-2E9C-101B-9397-08002B2CF9AE}" pid="3" name="KSOProductBuildVer">
    <vt:lpwstr>2052-11.1.0.10495</vt:lpwstr>
  </property>
</Properties>
</file>